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sldIdLst>
    <p:sldId id="284" r:id="rId5"/>
    <p:sldId id="271" r:id="rId6"/>
    <p:sldId id="262" r:id="rId7"/>
    <p:sldId id="264" r:id="rId8"/>
    <p:sldId id="265" r:id="rId9"/>
    <p:sldId id="266" r:id="rId10"/>
    <p:sldId id="267" r:id="rId11"/>
    <p:sldId id="269" r:id="rId12"/>
    <p:sldId id="268" r:id="rId13"/>
    <p:sldId id="286" r:id="rId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660"/>
  </p:normalViewPr>
  <p:slideViewPr>
    <p:cSldViewPr>
      <p:cViewPr varScale="1">
        <p:scale>
          <a:sx n="129" d="100"/>
          <a:sy n="129" d="100"/>
        </p:scale>
        <p:origin x="1290" y="11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473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55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664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91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520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468" y="742950"/>
            <a:ext cx="4480722" cy="41240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7595" marR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25" dirty="0" smtClean="0"/>
            </a:lvl1pPr>
            <a:lvl2pPr marL="393883" marR="0" indent="-142869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2pPr>
            <a:lvl3pPr marL="503019" marR="0" indent="-1269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875" dirty="0" smtClean="0"/>
            </a:lvl3pPr>
          </a:lstStyle>
          <a:p>
            <a:pPr marL="177595" marR="0" lvl="0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177595" marR="0" lvl="1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77595" marR="0" lvl="2" indent="-177595" algn="l" defTabSz="216528" rtl="0" eaLnBrk="1" fontAlgn="base" latinLnBrk="0" hangingPunct="1">
              <a:lnSpc>
                <a:spcPct val="90000"/>
              </a:lnSpc>
              <a:spcBef>
                <a:spcPts val="140"/>
              </a:spcBef>
              <a:spcAft>
                <a:spcPts val="140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5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5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9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0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8518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Heterogeneous Parallel </a:t>
            </a:r>
            <a:r>
              <a:rPr lang="en-US" dirty="0" smtClean="0"/>
              <a:t>Computing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1.2 – Course Introduction</a:t>
            </a:r>
          </a:p>
        </p:txBody>
      </p:sp>
      <p:sp>
        <p:nvSpPr>
          <p:cNvPr id="4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81">
        <p:fade/>
      </p:transition>
    </mc:Choice>
    <mc:Fallback xmlns="">
      <p:transition spd="med" advTm="99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28">
        <p:fade/>
      </p:transition>
    </mc:Choice>
    <mc:Fallback xmlns="">
      <p:transition spd="med" advTm="5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 learn the major differences between latency devices (CPU cores) and throughput devices (GPU cores)</a:t>
            </a:r>
          </a:p>
          <a:p>
            <a:r>
              <a:rPr lang="en-US" smtClean="0"/>
              <a:t>To understand why winning applications increasingly use both types of devices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31">
        <p:fade/>
      </p:transition>
    </mc:Choice>
    <mc:Fallback xmlns="">
      <p:transition spd="med" advTm="259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Heterogeneous Parallel Computing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</a:t>
            </a:r>
            <a:r>
              <a:rPr lang="en-US" dirty="0" smtClean="0">
                <a:solidFill>
                  <a:schemeClr val="tx2"/>
                </a:solidFill>
              </a:rPr>
              <a:t>se the best </a:t>
            </a:r>
            <a:r>
              <a:rPr lang="en-US" dirty="0">
                <a:solidFill>
                  <a:schemeClr val="tx2"/>
                </a:solidFill>
              </a:rPr>
              <a:t>match for the job (</a:t>
            </a:r>
            <a:r>
              <a:rPr lang="en-US" dirty="0" smtClean="0">
                <a:solidFill>
                  <a:schemeClr val="tx2"/>
                </a:solidFill>
              </a:rPr>
              <a:t>heterogeneity in mobile SOC)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84400" y="1655668"/>
            <a:ext cx="4773600" cy="18304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2211634" y="1726264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2325934" y="1811989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2440234" y="1897714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2554534" y="1983439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Latency Cores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64769" y="1726264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3879069" y="1811989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/>
          <p:cNvSpPr/>
          <p:nvPr/>
        </p:nvSpPr>
        <p:spPr>
          <a:xfrm>
            <a:off x="3993369" y="1897714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endParaRPr lang="en-US" sz="1350" dirty="0"/>
          </a:p>
        </p:txBody>
      </p:sp>
      <p:sp>
        <p:nvSpPr>
          <p:cNvPr id="15" name="Rectangle 14"/>
          <p:cNvSpPr/>
          <p:nvPr/>
        </p:nvSpPr>
        <p:spPr>
          <a:xfrm>
            <a:off x="4107669" y="1983439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Throughput Cores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11634" y="2775135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Rectangle 16"/>
          <p:cNvSpPr/>
          <p:nvPr/>
        </p:nvSpPr>
        <p:spPr>
          <a:xfrm>
            <a:off x="2325934" y="2860860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Rectangle 17"/>
          <p:cNvSpPr/>
          <p:nvPr/>
        </p:nvSpPr>
        <p:spPr>
          <a:xfrm>
            <a:off x="2440234" y="2946585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2554534" y="3032310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DSP Cores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46271" y="1726264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Rectangle 20"/>
          <p:cNvSpPr/>
          <p:nvPr/>
        </p:nvSpPr>
        <p:spPr>
          <a:xfrm>
            <a:off x="5560571" y="1811989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ectangle 21"/>
          <p:cNvSpPr/>
          <p:nvPr/>
        </p:nvSpPr>
        <p:spPr>
          <a:xfrm>
            <a:off x="5674871" y="1897714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Rectangle 22"/>
          <p:cNvSpPr/>
          <p:nvPr/>
        </p:nvSpPr>
        <p:spPr>
          <a:xfrm>
            <a:off x="5789170" y="1983439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HW IPs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49589" y="2765050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5" name="Rectangle 24"/>
          <p:cNvSpPr/>
          <p:nvPr/>
        </p:nvSpPr>
        <p:spPr>
          <a:xfrm>
            <a:off x="3963889" y="2850775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6" name="Rectangle 25"/>
          <p:cNvSpPr/>
          <p:nvPr/>
        </p:nvSpPr>
        <p:spPr>
          <a:xfrm>
            <a:off x="4078189" y="2936500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4192487" y="3022225"/>
            <a:ext cx="1072971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Configurable</a:t>
            </a:r>
          </a:p>
          <a:p>
            <a:pPr algn="ctr"/>
            <a:r>
              <a:rPr lang="en-US" sz="1200" dirty="0"/>
              <a:t>Logic/Cores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446271" y="2775135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9" name="Rectangle 28"/>
          <p:cNvSpPr/>
          <p:nvPr/>
        </p:nvSpPr>
        <p:spPr>
          <a:xfrm>
            <a:off x="5560571" y="2860860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/>
          <p:cNvSpPr/>
          <p:nvPr/>
        </p:nvSpPr>
        <p:spPr>
          <a:xfrm>
            <a:off x="5674871" y="2946585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Rectangle 30"/>
          <p:cNvSpPr/>
          <p:nvPr/>
        </p:nvSpPr>
        <p:spPr>
          <a:xfrm>
            <a:off x="5789170" y="3032310"/>
            <a:ext cx="981635" cy="45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On-chip Memories</a:t>
            </a:r>
          </a:p>
        </p:txBody>
      </p:sp>
      <p:sp>
        <p:nvSpPr>
          <p:cNvPr id="32" name="Left-Right Arrow 31"/>
          <p:cNvSpPr/>
          <p:nvPr/>
        </p:nvSpPr>
        <p:spPr>
          <a:xfrm>
            <a:off x="2084401" y="2556865"/>
            <a:ext cx="4636858" cy="10465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Up-Down Arrow 32"/>
          <p:cNvSpPr/>
          <p:nvPr/>
        </p:nvSpPr>
        <p:spPr>
          <a:xfrm>
            <a:off x="2988200" y="2437278"/>
            <a:ext cx="114300" cy="1719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Up-Down Arrow 33"/>
          <p:cNvSpPr/>
          <p:nvPr/>
        </p:nvSpPr>
        <p:spPr>
          <a:xfrm>
            <a:off x="2702450" y="2649650"/>
            <a:ext cx="114300" cy="1719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Up-Down Arrow 34"/>
          <p:cNvSpPr/>
          <p:nvPr/>
        </p:nvSpPr>
        <p:spPr>
          <a:xfrm>
            <a:off x="4417931" y="2436814"/>
            <a:ext cx="114300" cy="1719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Up-Down Arrow 35"/>
          <p:cNvSpPr/>
          <p:nvPr/>
        </p:nvSpPr>
        <p:spPr>
          <a:xfrm>
            <a:off x="6108537" y="2456131"/>
            <a:ext cx="114300" cy="1719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Up-Down Arrow 36"/>
          <p:cNvSpPr/>
          <p:nvPr/>
        </p:nvSpPr>
        <p:spPr>
          <a:xfrm>
            <a:off x="4283255" y="2644801"/>
            <a:ext cx="114300" cy="1719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Up-Down Arrow 37"/>
          <p:cNvSpPr/>
          <p:nvPr/>
        </p:nvSpPr>
        <p:spPr>
          <a:xfrm>
            <a:off x="5940707" y="2609193"/>
            <a:ext cx="114300" cy="1719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Cloud Callout 38"/>
          <p:cNvSpPr/>
          <p:nvPr/>
        </p:nvSpPr>
        <p:spPr>
          <a:xfrm>
            <a:off x="46513" y="1606718"/>
            <a:ext cx="2059868" cy="913344"/>
          </a:xfrm>
          <a:prstGeom prst="cloudCallout">
            <a:avLst>
              <a:gd name="adj1" fmla="val 43128"/>
              <a:gd name="adj2" fmla="val 68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Cloud Services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9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159">
        <p:fade/>
      </p:transition>
    </mc:Choice>
    <mc:Fallback xmlns="">
      <p:transition spd="med" advTm="991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 and GPU are designed very differently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5754" y="1047750"/>
            <a:ext cx="2627710" cy="3760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compatLnSpc="0">
            <a:spAutoFit/>
          </a:bodyPr>
          <a:lstStyle/>
          <a:p>
            <a:pPr algn="ctr" hangingPunct="0">
              <a:defRPr/>
            </a:pPr>
            <a:r>
              <a:rPr lang="en-US" sz="1500" dirty="0">
                <a:solidFill>
                  <a:srgbClr val="000000"/>
                </a:solidFill>
                <a:latin typeface="Albany" pitchFamily="34"/>
                <a:ea typeface="HG Mincho Light J" pitchFamily="2"/>
                <a:cs typeface="Arial Unicode MS" pitchFamily="2"/>
              </a:rPr>
              <a:t>CPU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000000"/>
                </a:solidFill>
                <a:latin typeface="Albany" pitchFamily="34"/>
                <a:ea typeface="HG Mincho Light J" pitchFamily="2"/>
                <a:cs typeface="Arial Unicode MS" pitchFamily="2"/>
              </a:rPr>
              <a:t>Latency Oriented Cores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4112" y="1470415"/>
            <a:ext cx="2515791" cy="1893987"/>
          </a:xfrm>
          <a:prstGeom prst="rect">
            <a:avLst/>
          </a:prstGeom>
          <a:solidFill>
            <a:schemeClr val="accent3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2688" y="1506134"/>
            <a:ext cx="426244" cy="1990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compatLnSpc="0">
            <a:spAutoFit/>
          </a:bodyPr>
          <a:lstStyle/>
          <a:p>
            <a:pPr hangingPunct="0">
              <a:defRPr/>
            </a:pPr>
            <a:r>
              <a:rPr lang="en-US" sz="1350" dirty="0">
                <a:solidFill>
                  <a:srgbClr val="FFFFFF"/>
                </a:solidFill>
                <a:latin typeface="Albany" pitchFamily="34"/>
                <a:ea typeface="HG Mincho Light J" pitchFamily="2"/>
                <a:cs typeface="Arial Unicode MS" pitchFamily="2"/>
              </a:rPr>
              <a:t>Chip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6088" y="1502562"/>
            <a:ext cx="1907381" cy="1540372"/>
          </a:xfrm>
          <a:prstGeom prst="rect">
            <a:avLst/>
          </a:prstGeom>
          <a:solidFill>
            <a:schemeClr val="accent2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41554" y="1595430"/>
            <a:ext cx="1906190" cy="1540372"/>
          </a:xfrm>
          <a:prstGeom prst="rect">
            <a:avLst/>
          </a:prstGeom>
          <a:solidFill>
            <a:schemeClr val="accent2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55828" y="1681155"/>
            <a:ext cx="1907381" cy="1540372"/>
          </a:xfrm>
          <a:prstGeom prst="rect">
            <a:avLst/>
          </a:prstGeom>
          <a:solidFill>
            <a:schemeClr val="accent2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55816" y="1766880"/>
            <a:ext cx="1907381" cy="1540372"/>
          </a:xfrm>
          <a:prstGeom prst="rect">
            <a:avLst/>
          </a:prstGeom>
          <a:solidFill>
            <a:schemeClr val="accent2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202249" y="1808850"/>
            <a:ext cx="1925241" cy="1412677"/>
            <a:chOff x="6156720" y="2834786"/>
            <a:chExt cx="2829600" cy="2768615"/>
          </a:xfrm>
        </p:grpSpPr>
        <p:sp>
          <p:nvSpPr>
            <p:cNvPr id="30" name="TextBox 29"/>
            <p:cNvSpPr txBox="1"/>
            <p:nvPr/>
          </p:nvSpPr>
          <p:spPr>
            <a:xfrm>
              <a:off x="6156720" y="2834786"/>
              <a:ext cx="2829600" cy="47677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compatLnSpc="0">
              <a:spAutoFit/>
            </a:bodyPr>
            <a:lstStyle/>
            <a:p>
              <a:pPr hangingPunct="0">
                <a:defRPr/>
              </a:pPr>
              <a:r>
                <a:rPr lang="en-US" sz="1650" dirty="0">
                  <a:latin typeface="Albany" pitchFamily="34"/>
                  <a:ea typeface="HG Mincho Light J" pitchFamily="2"/>
                  <a:cs typeface="Arial Unicode MS" pitchFamily="2"/>
                </a:rPr>
                <a:t>Core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08962" y="3303805"/>
              <a:ext cx="2460369" cy="957289"/>
            </a:xfrm>
            <a:prstGeom prst="rect">
              <a:avLst/>
            </a:prstGeom>
            <a:solidFill>
              <a:srgbClr val="FFFF00"/>
            </a:solidFill>
            <a:ln w="0">
              <a:solidFill>
                <a:srgbClr val="000000"/>
              </a:solidFill>
              <a:prstDash val="solid"/>
            </a:ln>
          </p:spPr>
          <p:txBody>
            <a:bodyPr lIns="0" tIns="0" rIns="0" bIns="0" anchor="ctr" anchorCtr="1" compatLnSpc="0"/>
            <a:lstStyle/>
            <a:p>
              <a:pPr hangingPunct="0">
                <a:defRPr/>
              </a:pPr>
              <a:r>
                <a:rPr lang="en-US" sz="1650" dirty="0">
                  <a:solidFill>
                    <a:srgbClr val="000000"/>
                  </a:solidFill>
                  <a:latin typeface="Albany" pitchFamily="34"/>
                  <a:ea typeface="HG Mincho Light J" pitchFamily="2"/>
                  <a:cs typeface="Arial Unicode MS" pitchFamily="2"/>
                </a:rPr>
                <a:t>Local Cache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36961" y="4457103"/>
              <a:ext cx="1448923" cy="301013"/>
            </a:xfrm>
            <a:prstGeom prst="rect">
              <a:avLst/>
            </a:prstGeom>
            <a:solidFill>
              <a:srgbClr val="FF5425"/>
            </a:solidFill>
            <a:ln w="0">
              <a:solidFill>
                <a:srgbClr val="000000"/>
              </a:solidFill>
              <a:prstDash val="solid"/>
            </a:ln>
          </p:spPr>
          <p:txBody>
            <a:bodyPr lIns="0" tIns="0" rIns="0" bIns="0" anchor="ctr" anchorCtr="1" compatLnSpc="0"/>
            <a:lstStyle/>
            <a:p>
              <a:pPr hangingPunct="0">
                <a:defRPr/>
              </a:pPr>
              <a:r>
                <a:rPr lang="en-US" sz="1125" dirty="0">
                  <a:solidFill>
                    <a:srgbClr val="000000"/>
                  </a:solidFill>
                  <a:latin typeface="Albany" pitchFamily="34"/>
                  <a:ea typeface="HG Mincho Light J" pitchFamily="2"/>
                  <a:cs typeface="Arial Unicode MS" pitchFamily="2"/>
                </a:rPr>
                <a:t>Registers</a:t>
              </a:r>
            </a:p>
          </p:txBody>
        </p:sp>
        <p:grpSp>
          <p:nvGrpSpPr>
            <p:cNvPr id="9247" name="Group 32"/>
            <p:cNvGrpSpPr>
              <a:grpSpLocks/>
            </p:cNvGrpSpPr>
            <p:nvPr/>
          </p:nvGrpSpPr>
          <p:grpSpPr bwMode="auto">
            <a:xfrm>
              <a:off x="6334560" y="4874759"/>
              <a:ext cx="1467720" cy="663481"/>
              <a:chOff x="6334560" y="4874759"/>
              <a:chExt cx="1467720" cy="663481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335210" y="4875371"/>
                <a:ext cx="1466421" cy="659777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lIns="0" tIns="0" rIns="0" bIns="0" anchor="ctr" anchorCtr="1" compatLnSpc="0"/>
              <a:lstStyle/>
              <a:p>
                <a:pPr algn="ctr" hangingPunct="0">
                  <a:defRPr/>
                </a:pPr>
                <a:r>
                  <a:rPr lang="en-US" sz="1650">
                    <a:solidFill>
                      <a:srgbClr val="FFFFFF"/>
                    </a:solidFill>
                    <a:latin typeface="Albany" pitchFamily="34"/>
                    <a:ea typeface="HG Mincho Light J" pitchFamily="2"/>
                    <a:cs typeface="Arial Unicode MS" pitchFamily="2"/>
                  </a:rPr>
                  <a:t>SIMD Unit</a:t>
                </a:r>
              </a:p>
            </p:txBody>
          </p:sp>
          <p:sp>
            <p:nvSpPr>
              <p:cNvPr id="36" name="Straight Connector 35"/>
              <p:cNvSpPr/>
              <p:nvPr/>
            </p:nvSpPr>
            <p:spPr>
              <a:xfrm>
                <a:off x="6662443" y="4877120"/>
                <a:ext cx="0" cy="6615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</a:ln>
            </p:spPr>
            <p:txBody>
              <a:bodyPr lIns="0" tIns="0" rIns="0" bIns="0" anchor="ctr" anchorCtr="1" compatLnSpc="0"/>
              <a:lstStyle/>
              <a:p>
                <a:pPr hangingPunct="0">
                  <a:defRPr/>
                </a:pPr>
                <a:endParaRPr lang="en-US" sz="1650">
                  <a:solidFill>
                    <a:srgbClr val="000000"/>
                  </a:solidFill>
                  <a:latin typeface="Albany" pitchFamily="34"/>
                  <a:ea typeface="HG Mincho Light J" pitchFamily="2"/>
                  <a:cs typeface="Arial Unicode MS" pitchFamily="2"/>
                </a:endParaRPr>
              </a:p>
            </p:txBody>
          </p:sp>
          <p:sp>
            <p:nvSpPr>
              <p:cNvPr id="37" name="Straight Connector 36"/>
              <p:cNvSpPr/>
              <p:nvPr/>
            </p:nvSpPr>
            <p:spPr>
              <a:xfrm>
                <a:off x="7036923" y="4877120"/>
                <a:ext cx="0" cy="6615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</a:ln>
            </p:spPr>
            <p:txBody>
              <a:bodyPr lIns="0" tIns="0" rIns="0" bIns="0" anchor="ctr" anchorCtr="1" compatLnSpc="0"/>
              <a:lstStyle/>
              <a:p>
                <a:pPr hangingPunct="0">
                  <a:defRPr/>
                </a:pPr>
                <a:endParaRPr lang="en-US" sz="1650">
                  <a:solidFill>
                    <a:srgbClr val="000000"/>
                  </a:solidFill>
                  <a:latin typeface="Albany" pitchFamily="34"/>
                  <a:ea typeface="HG Mincho Light J" pitchFamily="2"/>
                  <a:cs typeface="Arial Unicode MS" pitchFamily="2"/>
                </a:endParaRPr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>
                <a:off x="7411403" y="4877120"/>
                <a:ext cx="0" cy="6615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</a:ln>
            </p:spPr>
            <p:txBody>
              <a:bodyPr lIns="0" tIns="0" rIns="0" bIns="0" anchor="ctr" anchorCtr="1" compatLnSpc="0"/>
              <a:lstStyle/>
              <a:p>
                <a:pPr hangingPunct="0">
                  <a:defRPr/>
                </a:pPr>
                <a:endParaRPr lang="en-US" sz="1650">
                  <a:solidFill>
                    <a:srgbClr val="000000"/>
                  </a:solidFill>
                  <a:latin typeface="Albany" pitchFamily="34"/>
                  <a:ea typeface="HG Mincho Light J" pitchFamily="2"/>
                  <a:cs typeface="Arial Unicode MS" pitchFamily="2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>
            <a:xfrm rot="5400000">
              <a:off x="7711454" y="4545524"/>
              <a:ext cx="1232051" cy="883704"/>
            </a:xfrm>
            <a:prstGeom prst="rect">
              <a:avLst/>
            </a:prstGeom>
            <a:solidFill>
              <a:srgbClr val="800080"/>
            </a:solidFill>
            <a:ln w="0">
              <a:solidFill>
                <a:srgbClr val="000000"/>
              </a:solidFill>
              <a:prstDash val="solid"/>
            </a:ln>
          </p:spPr>
          <p:txBody>
            <a:bodyPr lIns="0" tIns="0" rIns="0" bIns="0" anchor="ctr" anchorCtr="1" compatLnSpc="0"/>
            <a:lstStyle/>
            <a:p>
              <a:pPr hangingPunct="0">
                <a:defRPr/>
              </a:pPr>
              <a:r>
                <a:rPr lang="en-US" sz="1500" dirty="0">
                  <a:solidFill>
                    <a:srgbClr val="FFFFFF"/>
                  </a:solidFill>
                  <a:latin typeface="Albany" pitchFamily="34"/>
                  <a:ea typeface="HG Mincho Light J" pitchFamily="2"/>
                  <a:cs typeface="Arial Unicode MS" pitchFamily="2"/>
                </a:rPr>
                <a:t>Control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3480924" y="1471307"/>
            <a:ext cx="2515790" cy="1893987"/>
          </a:xfrm>
          <a:prstGeom prst="rect">
            <a:avLst/>
          </a:prstGeom>
          <a:solidFill>
            <a:schemeClr val="accent3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9697" y="1047750"/>
            <a:ext cx="2806303" cy="3760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compatLnSpc="0">
            <a:spAutoFit/>
          </a:bodyPr>
          <a:lstStyle/>
          <a:p>
            <a:pPr algn="ctr" hangingPunct="0">
              <a:defRPr/>
            </a:pPr>
            <a:r>
              <a:rPr lang="en-US" sz="1500" dirty="0">
                <a:solidFill>
                  <a:srgbClr val="000000"/>
                </a:solidFill>
                <a:latin typeface="Albany" pitchFamily="34"/>
                <a:ea typeface="HG Mincho Light J" pitchFamily="2"/>
                <a:cs typeface="Arial Unicode MS" pitchFamily="2"/>
              </a:rPr>
              <a:t>GPU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000000"/>
                </a:solidFill>
                <a:latin typeface="Albany" pitchFamily="34"/>
                <a:ea typeface="HG Mincho Light J" pitchFamily="2"/>
                <a:cs typeface="Arial Unicode MS" pitchFamily="2"/>
              </a:rPr>
              <a:t>Throughput Oriented Cores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20214" y="1507026"/>
            <a:ext cx="426244" cy="1990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compatLnSpc="0">
            <a:spAutoFit/>
          </a:bodyPr>
          <a:lstStyle/>
          <a:p>
            <a:pPr hangingPunct="0">
              <a:defRPr/>
            </a:pPr>
            <a:r>
              <a:rPr lang="en-US" sz="1350" dirty="0">
                <a:solidFill>
                  <a:srgbClr val="FFFFFF"/>
                </a:solidFill>
                <a:latin typeface="Albany" pitchFamily="34"/>
                <a:ea typeface="HG Mincho Light J" pitchFamily="2"/>
                <a:cs typeface="Arial Unicode MS" pitchFamily="2"/>
              </a:rPr>
              <a:t>Chip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042899" y="1502562"/>
            <a:ext cx="1907381" cy="1541264"/>
          </a:xfrm>
          <a:prstGeom prst="rect">
            <a:avLst/>
          </a:prstGeom>
          <a:solidFill>
            <a:schemeClr val="accent2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57174" y="1595431"/>
            <a:ext cx="1907381" cy="1541264"/>
          </a:xfrm>
          <a:prstGeom prst="rect">
            <a:avLst/>
          </a:prstGeom>
          <a:solidFill>
            <a:schemeClr val="accent2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72638" y="1681156"/>
            <a:ext cx="1906191" cy="1541264"/>
          </a:xfrm>
          <a:prstGeom prst="rect">
            <a:avLst/>
          </a:prstGeom>
          <a:solidFill>
            <a:schemeClr val="accent2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772627" y="1766881"/>
            <a:ext cx="1907381" cy="1541264"/>
          </a:xfrm>
          <a:prstGeom prst="rect">
            <a:avLst/>
          </a:prstGeom>
          <a:solidFill>
            <a:schemeClr val="accent2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19061" y="1794561"/>
            <a:ext cx="1924050" cy="2432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compatLnSpc="0">
            <a:spAutoFit/>
          </a:bodyPr>
          <a:lstStyle/>
          <a:p>
            <a:pPr hangingPunct="0">
              <a:defRPr/>
            </a:pPr>
            <a:r>
              <a:rPr lang="en-US" sz="1650" dirty="0">
                <a:latin typeface="Albany" pitchFamily="34"/>
                <a:ea typeface="HG Mincho Light J" pitchFamily="2"/>
                <a:cs typeface="Arial Unicode MS" pitchFamily="2"/>
              </a:rPr>
              <a:t>Compute Unit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94071" y="2020483"/>
            <a:ext cx="1684735" cy="175915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r>
              <a:rPr lang="en-US" sz="1500" dirty="0">
                <a:solidFill>
                  <a:srgbClr val="000000"/>
                </a:solidFill>
                <a:latin typeface="Albany" pitchFamily="34"/>
                <a:ea typeface="HG Mincho Light J" pitchFamily="2"/>
                <a:cs typeface="Arial Unicode MS" pitchFamily="2"/>
              </a:rPr>
              <a:t>Cache/Local </a:t>
            </a:r>
            <a:r>
              <a:rPr lang="en-US" sz="1500" dirty="0" err="1">
                <a:solidFill>
                  <a:srgbClr val="000000"/>
                </a:solidFill>
                <a:latin typeface="Albany" pitchFamily="34"/>
                <a:ea typeface="HG Mincho Light J" pitchFamily="2"/>
                <a:cs typeface="Arial Unicode MS" pitchFamily="2"/>
              </a:rPr>
              <a:t>Mem</a:t>
            </a:r>
            <a:endParaRPr lang="en-US" sz="1500" dirty="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02404" y="2260692"/>
            <a:ext cx="1266825" cy="292001"/>
          </a:xfrm>
          <a:prstGeom prst="rect">
            <a:avLst/>
          </a:prstGeom>
          <a:solidFill>
            <a:srgbClr val="FF5425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r>
              <a:rPr lang="en-US" sz="1350" dirty="0">
                <a:solidFill>
                  <a:srgbClr val="000000"/>
                </a:solidFill>
                <a:latin typeface="Albany" pitchFamily="34"/>
                <a:ea typeface="HG Mincho Light J" pitchFamily="2"/>
                <a:cs typeface="Arial Unicode MS" pitchFamily="2"/>
              </a:rPr>
              <a:t>Registers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878592" y="2608949"/>
            <a:ext cx="1290638" cy="517922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algn="ctr" hangingPunct="0">
              <a:defRPr/>
            </a:pPr>
            <a:r>
              <a:rPr lang="en-US" sz="1650" dirty="0">
                <a:solidFill>
                  <a:srgbClr val="FFFFFF"/>
                </a:solidFill>
                <a:latin typeface="Albany" pitchFamily="34"/>
                <a:ea typeface="HG Mincho Light J" pitchFamily="2"/>
                <a:cs typeface="Arial Unicode MS" pitchFamily="2"/>
              </a:rPr>
              <a:t>SIMD </a:t>
            </a:r>
            <a:br>
              <a:rPr lang="en-US" sz="1650" dirty="0">
                <a:solidFill>
                  <a:srgbClr val="FFFFFF"/>
                </a:solidFill>
                <a:latin typeface="Albany" pitchFamily="34"/>
                <a:ea typeface="HG Mincho Light J" pitchFamily="2"/>
                <a:cs typeface="Arial Unicode MS" pitchFamily="2"/>
              </a:rPr>
            </a:br>
            <a:r>
              <a:rPr lang="en-US" sz="1650" dirty="0">
                <a:solidFill>
                  <a:srgbClr val="FFFFFF"/>
                </a:solidFill>
                <a:latin typeface="Albany" pitchFamily="34"/>
                <a:ea typeface="HG Mincho Light J" pitchFamily="2"/>
                <a:cs typeface="Arial Unicode MS" pitchFamily="2"/>
              </a:rPr>
              <a:t>Unit</a:t>
            </a:r>
          </a:p>
        </p:txBody>
      </p:sp>
      <p:sp>
        <p:nvSpPr>
          <p:cNvPr id="50" name="Straight Connector 49"/>
          <p:cNvSpPr/>
          <p:nvPr/>
        </p:nvSpPr>
        <p:spPr>
          <a:xfrm>
            <a:off x="4145292" y="2610735"/>
            <a:ext cx="0" cy="51792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51" name="Straight Connector 50"/>
          <p:cNvSpPr/>
          <p:nvPr/>
        </p:nvSpPr>
        <p:spPr>
          <a:xfrm>
            <a:off x="4410801" y="2610735"/>
            <a:ext cx="0" cy="51792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52" name="Straight Connector 51"/>
          <p:cNvSpPr/>
          <p:nvPr/>
        </p:nvSpPr>
        <p:spPr>
          <a:xfrm>
            <a:off x="4677501" y="2610735"/>
            <a:ext cx="0" cy="51792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53" name="Straight Connector 52"/>
          <p:cNvSpPr/>
          <p:nvPr/>
        </p:nvSpPr>
        <p:spPr>
          <a:xfrm>
            <a:off x="3894071" y="2864338"/>
            <a:ext cx="12751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endParaRPr lang="en-US" sz="1650">
              <a:solidFill>
                <a:srgbClr val="000000"/>
              </a:solidFill>
              <a:latin typeface="Albany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54" name="Rectangle 53"/>
          <p:cNvSpPr/>
          <p:nvPr/>
        </p:nvSpPr>
        <p:spPr>
          <a:xfrm rot="5400000">
            <a:off x="4981557" y="2543614"/>
            <a:ext cx="899220" cy="333375"/>
          </a:xfrm>
          <a:prstGeom prst="rect">
            <a:avLst/>
          </a:prstGeom>
          <a:solidFill>
            <a:srgbClr val="800080"/>
          </a:solidFill>
          <a:ln w="0">
            <a:solidFill>
              <a:srgbClr val="000000"/>
            </a:solidFill>
            <a:prstDash val="solid"/>
          </a:ln>
        </p:spPr>
        <p:txBody>
          <a:bodyPr lIns="0" tIns="0" rIns="0" bIns="0" anchor="ctr" anchorCtr="1" compatLnSpc="0"/>
          <a:lstStyle/>
          <a:p>
            <a:pPr hangingPunct="0">
              <a:defRPr/>
            </a:pPr>
            <a:r>
              <a:rPr lang="en-US" sz="1500" dirty="0">
                <a:solidFill>
                  <a:srgbClr val="FFFFFF"/>
                </a:solidFill>
                <a:latin typeface="Albany" pitchFamily="34"/>
                <a:ea typeface="HG Mincho Light J" pitchFamily="2"/>
                <a:cs typeface="Arial Unicode MS" pitchFamily="2"/>
              </a:rPr>
              <a:t>Threading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910863" y="2608949"/>
            <a:ext cx="0" cy="52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456">
        <p:fade/>
      </p:transition>
    </mc:Choice>
    <mc:Fallback xmlns="">
      <p:transition spd="med" advTm="59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sz="2300" dirty="0">
                <a:solidFill>
                  <a:srgbClr val="76B900"/>
                </a:solidFill>
              </a:rPr>
              <a:t>CPUs: Latency Oriented Design </a:t>
            </a:r>
          </a:p>
        </p:txBody>
      </p:sp>
      <p:sp>
        <p:nvSpPr>
          <p:cNvPr id="717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429250" y="3762375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C43B938-5AFB-4136-A4BC-1C303B9BB43D}" type="slidenum">
              <a:rPr lang="en-US" smtClean="0"/>
              <a:pPr>
                <a:defRPr/>
              </a:pPr>
              <a:t>5</a:t>
            </a:fld>
            <a:endParaRPr lang="en-US" smtClean="0"/>
          </a:p>
        </p:txBody>
      </p:sp>
      <p:sp>
        <p:nvSpPr>
          <p:cNvPr id="23555" name="Content Placeholder 2"/>
          <p:cNvSpPr>
            <a:spLocks noGrp="1"/>
          </p:cNvSpPr>
          <p:nvPr>
            <p:ph sz="half" idx="4294967295"/>
          </p:nvPr>
        </p:nvSpPr>
        <p:spPr>
          <a:xfrm>
            <a:off x="3979863" y="863600"/>
            <a:ext cx="2878137" cy="2570163"/>
          </a:xfrm>
        </p:spPr>
        <p:txBody>
          <a:bodyPr>
            <a:normAutofit/>
          </a:bodyPr>
          <a:lstStyle/>
          <a:p>
            <a:r>
              <a:rPr lang="en-US" sz="1200" dirty="0"/>
              <a:t>Powerful ALU</a:t>
            </a:r>
          </a:p>
          <a:p>
            <a:pPr lvl="1"/>
            <a:r>
              <a:rPr lang="en-US" sz="1050" dirty="0"/>
              <a:t>Reduced operation latency</a:t>
            </a:r>
          </a:p>
          <a:p>
            <a:pPr eaLnBrk="1" hangingPunct="1"/>
            <a:r>
              <a:rPr lang="en-US" sz="1200" dirty="0"/>
              <a:t>Large caches</a:t>
            </a:r>
          </a:p>
          <a:p>
            <a:pPr lvl="1" eaLnBrk="1" hangingPunct="1"/>
            <a:r>
              <a:rPr lang="en-US" sz="1050" dirty="0"/>
              <a:t>Convert long latency memory accesses to short latency cache accesses</a:t>
            </a:r>
          </a:p>
          <a:p>
            <a:pPr eaLnBrk="1" hangingPunct="1"/>
            <a:r>
              <a:rPr lang="en-US" sz="1200" dirty="0"/>
              <a:t>Sophisticated control</a:t>
            </a:r>
          </a:p>
          <a:p>
            <a:pPr lvl="1" eaLnBrk="1" hangingPunct="1"/>
            <a:r>
              <a:rPr lang="en-US" sz="1050" dirty="0"/>
              <a:t>Branch prediction for reduced branch latency</a:t>
            </a:r>
          </a:p>
          <a:p>
            <a:pPr lvl="1" eaLnBrk="1" hangingPunct="1"/>
            <a:r>
              <a:rPr lang="en-US" sz="1050" dirty="0"/>
              <a:t>Data forwarding for reduced data latency</a:t>
            </a:r>
          </a:p>
        </p:txBody>
      </p:sp>
      <p:grpSp>
        <p:nvGrpSpPr>
          <p:cNvPr id="23558" name="Group 165"/>
          <p:cNvGrpSpPr>
            <a:grpSpLocks/>
          </p:cNvGrpSpPr>
          <p:nvPr/>
        </p:nvGrpSpPr>
        <p:grpSpPr bwMode="auto">
          <a:xfrm>
            <a:off x="1371600" y="871134"/>
            <a:ext cx="2457450" cy="1543050"/>
            <a:chOff x="991" y="1935"/>
            <a:chExt cx="1688" cy="1226"/>
          </a:xfrm>
        </p:grpSpPr>
        <p:sp>
          <p:nvSpPr>
            <p:cNvPr id="23560" name="Rectangle 166"/>
            <p:cNvSpPr>
              <a:spLocks noChangeArrowheads="1"/>
            </p:cNvSpPr>
            <p:nvPr/>
          </p:nvSpPr>
          <p:spPr bwMode="auto">
            <a:xfrm>
              <a:off x="992" y="2425"/>
              <a:ext cx="1687" cy="4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b="1">
                  <a:latin typeface="Arial" charset="0"/>
                </a:rPr>
                <a:t>Cache</a:t>
              </a:r>
            </a:p>
          </p:txBody>
        </p:sp>
        <p:sp>
          <p:nvSpPr>
            <p:cNvPr id="23561" name="Rectangle 167"/>
            <p:cNvSpPr>
              <a:spLocks noChangeArrowheads="1"/>
            </p:cNvSpPr>
            <p:nvPr/>
          </p:nvSpPr>
          <p:spPr bwMode="auto">
            <a:xfrm>
              <a:off x="2285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050" b="1">
                  <a:latin typeface="Arial" charset="0"/>
                </a:rPr>
                <a:t>ALU</a:t>
              </a:r>
            </a:p>
          </p:txBody>
        </p:sp>
        <p:sp>
          <p:nvSpPr>
            <p:cNvPr id="23562" name="Rectangle 168"/>
            <p:cNvSpPr>
              <a:spLocks noChangeArrowheads="1"/>
            </p:cNvSpPr>
            <p:nvPr/>
          </p:nvSpPr>
          <p:spPr bwMode="auto">
            <a:xfrm>
              <a:off x="992" y="1935"/>
              <a:ext cx="836" cy="46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b="1">
                  <a:latin typeface="Arial" charset="0"/>
                </a:rPr>
                <a:t>Control</a:t>
              </a:r>
            </a:p>
          </p:txBody>
        </p:sp>
        <p:sp>
          <p:nvSpPr>
            <p:cNvPr id="23563" name="Rectangle 169"/>
            <p:cNvSpPr>
              <a:spLocks noChangeArrowheads="1"/>
            </p:cNvSpPr>
            <p:nvPr/>
          </p:nvSpPr>
          <p:spPr bwMode="auto">
            <a:xfrm>
              <a:off x="2285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050" b="1">
                  <a:latin typeface="Arial" charset="0"/>
                </a:rPr>
                <a:t>ALU</a:t>
              </a:r>
            </a:p>
          </p:txBody>
        </p:sp>
        <p:sp>
          <p:nvSpPr>
            <p:cNvPr id="23564" name="Rectangle 170"/>
            <p:cNvSpPr>
              <a:spLocks noChangeArrowheads="1"/>
            </p:cNvSpPr>
            <p:nvPr/>
          </p:nvSpPr>
          <p:spPr bwMode="auto">
            <a:xfrm>
              <a:off x="1870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050" b="1">
                  <a:latin typeface="Arial" charset="0"/>
                </a:rPr>
                <a:t>ALU</a:t>
              </a:r>
            </a:p>
          </p:txBody>
        </p:sp>
        <p:sp>
          <p:nvSpPr>
            <p:cNvPr id="23565" name="Rectangle 171"/>
            <p:cNvSpPr>
              <a:spLocks noChangeArrowheads="1"/>
            </p:cNvSpPr>
            <p:nvPr/>
          </p:nvSpPr>
          <p:spPr bwMode="auto">
            <a:xfrm>
              <a:off x="1870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050" b="1">
                  <a:latin typeface="Arial" charset="0"/>
                </a:rPr>
                <a:t>ALU</a:t>
              </a:r>
            </a:p>
          </p:txBody>
        </p:sp>
        <p:sp>
          <p:nvSpPr>
            <p:cNvPr id="23566" name="Rectangle 172"/>
            <p:cNvSpPr>
              <a:spLocks noChangeArrowheads="1"/>
            </p:cNvSpPr>
            <p:nvPr/>
          </p:nvSpPr>
          <p:spPr bwMode="auto">
            <a:xfrm>
              <a:off x="991" y="2950"/>
              <a:ext cx="1687" cy="21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r>
                <a:rPr lang="en-US" sz="900" b="1">
                  <a:latin typeface="Arial" charset="0"/>
                </a:rPr>
                <a:t>DRAM</a:t>
              </a:r>
            </a:p>
          </p:txBody>
        </p:sp>
      </p:grpSp>
      <p:sp>
        <p:nvSpPr>
          <p:cNvPr id="23559" name="Text Box 173"/>
          <p:cNvSpPr txBox="1">
            <a:spLocks noChangeArrowheads="1"/>
          </p:cNvSpPr>
          <p:nvPr/>
        </p:nvSpPr>
        <p:spPr bwMode="auto">
          <a:xfrm>
            <a:off x="647897" y="1448664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CPU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543300" y="1719262"/>
            <a:ext cx="514350" cy="138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981595" y="1319827"/>
            <a:ext cx="2080452" cy="10690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3561" idx="2"/>
          </p:cNvCxnSpPr>
          <p:nvPr/>
        </p:nvCxnSpPr>
        <p:spPr>
          <a:xfrm flipH="1">
            <a:off x="3542251" y="1156837"/>
            <a:ext cx="5153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84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420">
        <p:fade/>
      </p:transition>
    </mc:Choice>
    <mc:Fallback xmlns="">
      <p:transition spd="med" advTm="71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76B900"/>
                </a:solidFill>
              </a:rPr>
              <a:t>GPUs: Throughput Oriented Design</a:t>
            </a:r>
          </a:p>
        </p:txBody>
      </p:sp>
      <p:sp>
        <p:nvSpPr>
          <p:cNvPr id="24579" name="Content Placeholder 7"/>
          <p:cNvSpPr>
            <a:spLocks noGrp="1"/>
          </p:cNvSpPr>
          <p:nvPr>
            <p:ph sz="half" idx="4294967295"/>
          </p:nvPr>
        </p:nvSpPr>
        <p:spPr>
          <a:xfrm>
            <a:off x="4143375" y="742950"/>
            <a:ext cx="2714625" cy="25701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200" dirty="0"/>
              <a:t>Small caches</a:t>
            </a:r>
          </a:p>
          <a:p>
            <a:pPr lvl="1" eaLnBrk="1" hangingPunct="1"/>
            <a:r>
              <a:rPr lang="en-US" sz="1050" dirty="0"/>
              <a:t>To boost memory throughput</a:t>
            </a:r>
          </a:p>
          <a:p>
            <a:pPr eaLnBrk="1" hangingPunct="1"/>
            <a:r>
              <a:rPr lang="en-US" sz="1200" dirty="0"/>
              <a:t>Simple control</a:t>
            </a:r>
          </a:p>
          <a:p>
            <a:pPr lvl="1" eaLnBrk="1" hangingPunct="1"/>
            <a:r>
              <a:rPr lang="en-US" sz="1050" dirty="0"/>
              <a:t>No branch prediction</a:t>
            </a:r>
          </a:p>
          <a:p>
            <a:pPr lvl="1" eaLnBrk="1" hangingPunct="1"/>
            <a:r>
              <a:rPr lang="en-US" sz="1050" dirty="0"/>
              <a:t>No data forwarding</a:t>
            </a:r>
          </a:p>
          <a:p>
            <a:pPr eaLnBrk="1" hangingPunct="1"/>
            <a:r>
              <a:rPr lang="en-US" sz="1200" dirty="0"/>
              <a:t>Energy efficient ALUs</a:t>
            </a:r>
          </a:p>
          <a:p>
            <a:pPr lvl="1" eaLnBrk="1" hangingPunct="1"/>
            <a:r>
              <a:rPr lang="en-US" sz="1050" dirty="0"/>
              <a:t>Many, long latency but heavily pipelined for high throughput</a:t>
            </a:r>
          </a:p>
          <a:p>
            <a:pPr eaLnBrk="1" hangingPunct="1"/>
            <a:r>
              <a:rPr lang="en-US" sz="1200" dirty="0"/>
              <a:t>Require massive number of threads to tolerate </a:t>
            </a:r>
            <a:r>
              <a:rPr lang="en-US" sz="1200" dirty="0" smtClean="0"/>
              <a:t>latencies</a:t>
            </a:r>
          </a:p>
          <a:p>
            <a:pPr lvl="1"/>
            <a:r>
              <a:rPr lang="en-US" sz="1050" dirty="0"/>
              <a:t>Threading logic</a:t>
            </a:r>
          </a:p>
          <a:p>
            <a:pPr lvl="1"/>
            <a:r>
              <a:rPr lang="en-US" sz="1050" dirty="0"/>
              <a:t>Thread state </a:t>
            </a:r>
          </a:p>
        </p:txBody>
      </p:sp>
      <p:sp>
        <p:nvSpPr>
          <p:cNvPr id="819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59E823B-F11A-459D-89C7-EB098848EE1D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grpSp>
        <p:nvGrpSpPr>
          <p:cNvPr id="24582" name="Group 2"/>
          <p:cNvGrpSpPr>
            <a:grpSpLocks/>
          </p:cNvGrpSpPr>
          <p:nvPr/>
        </p:nvGrpSpPr>
        <p:grpSpPr bwMode="auto">
          <a:xfrm>
            <a:off x="1485900" y="868358"/>
            <a:ext cx="2514600" cy="1543050"/>
            <a:chOff x="3044" y="1052"/>
            <a:chExt cx="1987" cy="1441"/>
          </a:xfrm>
        </p:grpSpPr>
        <p:sp>
          <p:nvSpPr>
            <p:cNvPr id="24584" name="Rectangle 3"/>
            <p:cNvSpPr>
              <a:spLocks noChangeArrowheads="1"/>
            </p:cNvSpPr>
            <p:nvPr/>
          </p:nvSpPr>
          <p:spPr bwMode="auto">
            <a:xfrm>
              <a:off x="3044" y="2245"/>
              <a:ext cx="1987" cy="24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tIns="0" rIns="0" bIns="0" anchor="ctr"/>
            <a:lstStyle/>
            <a:p>
              <a:r>
                <a:rPr lang="en-US" sz="900" b="1">
                  <a:latin typeface="Arial" charset="0"/>
                </a:rPr>
                <a:t>DRAM</a:t>
              </a:r>
            </a:p>
          </p:txBody>
        </p:sp>
        <p:grpSp>
          <p:nvGrpSpPr>
            <p:cNvPr id="24585" name="Group 4"/>
            <p:cNvGrpSpPr>
              <a:grpSpLocks/>
            </p:cNvGrpSpPr>
            <p:nvPr/>
          </p:nvGrpSpPr>
          <p:grpSpPr bwMode="auto">
            <a:xfrm>
              <a:off x="3046" y="1052"/>
              <a:ext cx="1984" cy="1086"/>
              <a:chOff x="1888" y="2761"/>
              <a:chExt cx="1984" cy="1086"/>
            </a:xfrm>
          </p:grpSpPr>
          <p:grpSp>
            <p:nvGrpSpPr>
              <p:cNvPr id="24586" name="Group 5"/>
              <p:cNvGrpSpPr>
                <a:grpSpLocks/>
              </p:cNvGrpSpPr>
              <p:nvPr/>
            </p:nvGrpSpPr>
            <p:grpSpPr bwMode="auto">
              <a:xfrm>
                <a:off x="1888" y="2761"/>
                <a:ext cx="1984" cy="118"/>
                <a:chOff x="-141" y="2876"/>
                <a:chExt cx="1984" cy="118"/>
              </a:xfrm>
            </p:grpSpPr>
            <p:grpSp>
              <p:nvGrpSpPr>
                <p:cNvPr id="24727" name="Group 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4744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  <p:sp>
                <p:nvSpPr>
                  <p:cNvPr id="2474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</p:grpSp>
            <p:sp>
              <p:nvSpPr>
                <p:cNvPr id="24728" name="Rectangle 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en-US" sz="1050" b="1">
                    <a:latin typeface="Arial" charset="0"/>
                  </a:endParaRPr>
                </a:p>
              </p:txBody>
            </p:sp>
            <p:sp>
              <p:nvSpPr>
                <p:cNvPr id="24729" name="Line 1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0" name="Line 1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1" name="Line 1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2" name="Line 1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3" name="Line 1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4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5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6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7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8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39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40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41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42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43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24587" name="Group 25"/>
              <p:cNvGrpSpPr>
                <a:grpSpLocks/>
              </p:cNvGrpSpPr>
              <p:nvPr/>
            </p:nvGrpSpPr>
            <p:grpSpPr bwMode="auto">
              <a:xfrm>
                <a:off x="1888" y="2899"/>
                <a:ext cx="1984" cy="118"/>
                <a:chOff x="-141" y="2876"/>
                <a:chExt cx="1984" cy="118"/>
              </a:xfrm>
            </p:grpSpPr>
            <p:grpSp>
              <p:nvGrpSpPr>
                <p:cNvPr id="24708" name="Group 2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4725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  <p:sp>
                <p:nvSpPr>
                  <p:cNvPr id="24726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</p:grpSp>
            <p:sp>
              <p:nvSpPr>
                <p:cNvPr id="24709" name="Rectangle 2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en-US" sz="1050" b="1">
                    <a:latin typeface="Arial" charset="0"/>
                  </a:endParaRPr>
                </a:p>
              </p:txBody>
            </p:sp>
            <p:sp>
              <p:nvSpPr>
                <p:cNvPr id="24710" name="Line 3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11" name="Line 3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12" name="Line 3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13" name="Line 3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14" name="Line 3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15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16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17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18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19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20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21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22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23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2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24588" name="Group 45"/>
              <p:cNvGrpSpPr>
                <a:grpSpLocks/>
              </p:cNvGrpSpPr>
              <p:nvPr/>
            </p:nvGrpSpPr>
            <p:grpSpPr bwMode="auto">
              <a:xfrm>
                <a:off x="1888" y="3037"/>
                <a:ext cx="1984" cy="118"/>
                <a:chOff x="-141" y="2876"/>
                <a:chExt cx="1984" cy="118"/>
              </a:xfrm>
            </p:grpSpPr>
            <p:grpSp>
              <p:nvGrpSpPr>
                <p:cNvPr id="24689" name="Group 4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4706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  <p:sp>
                <p:nvSpPr>
                  <p:cNvPr id="24707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</p:grpSp>
            <p:sp>
              <p:nvSpPr>
                <p:cNvPr id="24690" name="Rectangle 4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en-US" sz="1050" b="1">
                    <a:latin typeface="Arial" charset="0"/>
                  </a:endParaRPr>
                </a:p>
              </p:txBody>
            </p:sp>
            <p:sp>
              <p:nvSpPr>
                <p:cNvPr id="24691" name="Line 5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92" name="Line 5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93" name="Line 5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94" name="Line 5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95" name="Line 5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9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97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98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99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00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01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02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03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04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70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24589" name="Group 65"/>
              <p:cNvGrpSpPr>
                <a:grpSpLocks/>
              </p:cNvGrpSpPr>
              <p:nvPr/>
            </p:nvGrpSpPr>
            <p:grpSpPr bwMode="auto">
              <a:xfrm>
                <a:off x="1888" y="3175"/>
                <a:ext cx="1984" cy="118"/>
                <a:chOff x="-141" y="2876"/>
                <a:chExt cx="1984" cy="118"/>
              </a:xfrm>
            </p:grpSpPr>
            <p:grpSp>
              <p:nvGrpSpPr>
                <p:cNvPr id="24670" name="Group 6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4687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  <p:sp>
                <p:nvSpPr>
                  <p:cNvPr id="24688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</p:grpSp>
            <p:sp>
              <p:nvSpPr>
                <p:cNvPr id="24671" name="Rectangle 6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en-US" sz="1050" b="1">
                    <a:latin typeface="Arial" charset="0"/>
                  </a:endParaRPr>
                </a:p>
              </p:txBody>
            </p:sp>
            <p:sp>
              <p:nvSpPr>
                <p:cNvPr id="24672" name="Line 7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73" name="Line 7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74" name="Line 7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75" name="Line 7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76" name="Line 7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77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78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79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80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81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82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83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84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85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8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24590" name="Group 85"/>
              <p:cNvGrpSpPr>
                <a:grpSpLocks/>
              </p:cNvGrpSpPr>
              <p:nvPr/>
            </p:nvGrpSpPr>
            <p:grpSpPr bwMode="auto">
              <a:xfrm>
                <a:off x="1888" y="3314"/>
                <a:ext cx="1984" cy="118"/>
                <a:chOff x="-141" y="2876"/>
                <a:chExt cx="1984" cy="118"/>
              </a:xfrm>
            </p:grpSpPr>
            <p:grpSp>
              <p:nvGrpSpPr>
                <p:cNvPr id="24651" name="Group 8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4668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  <p:sp>
                <p:nvSpPr>
                  <p:cNvPr id="24669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</p:grpSp>
            <p:sp>
              <p:nvSpPr>
                <p:cNvPr id="24652" name="Rectangle 8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en-US" sz="1050" b="1">
                    <a:latin typeface="Arial" charset="0"/>
                  </a:endParaRPr>
                </a:p>
              </p:txBody>
            </p:sp>
            <p:sp>
              <p:nvSpPr>
                <p:cNvPr id="24653" name="Line 9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54" name="Line 9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55" name="Line 9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56" name="Line 9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57" name="Line 9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58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59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60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61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62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63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64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65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66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67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24591" name="Group 105"/>
              <p:cNvGrpSpPr>
                <a:grpSpLocks/>
              </p:cNvGrpSpPr>
              <p:nvPr/>
            </p:nvGrpSpPr>
            <p:grpSpPr bwMode="auto">
              <a:xfrm>
                <a:off x="1888" y="3452"/>
                <a:ext cx="1984" cy="118"/>
                <a:chOff x="-141" y="2876"/>
                <a:chExt cx="1984" cy="118"/>
              </a:xfrm>
            </p:grpSpPr>
            <p:grpSp>
              <p:nvGrpSpPr>
                <p:cNvPr id="24632" name="Group 10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4649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  <p:sp>
                <p:nvSpPr>
                  <p:cNvPr id="24650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</p:grpSp>
            <p:sp>
              <p:nvSpPr>
                <p:cNvPr id="24633" name="Rectangle 10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en-US" sz="1050" b="1">
                    <a:latin typeface="Arial" charset="0"/>
                  </a:endParaRPr>
                </a:p>
              </p:txBody>
            </p:sp>
            <p:sp>
              <p:nvSpPr>
                <p:cNvPr id="24634" name="Line 11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35" name="Line 11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36" name="Line 11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37" name="Line 11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38" name="Line 11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39" name="Line 11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40" name="Line 11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41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42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43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44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45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46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47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48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24592" name="Group 125"/>
              <p:cNvGrpSpPr>
                <a:grpSpLocks/>
              </p:cNvGrpSpPr>
              <p:nvPr/>
            </p:nvGrpSpPr>
            <p:grpSpPr bwMode="auto">
              <a:xfrm>
                <a:off x="1888" y="3590"/>
                <a:ext cx="1984" cy="118"/>
                <a:chOff x="-141" y="2876"/>
                <a:chExt cx="1984" cy="118"/>
              </a:xfrm>
            </p:grpSpPr>
            <p:grpSp>
              <p:nvGrpSpPr>
                <p:cNvPr id="24613" name="Group 12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4630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  <p:sp>
                <p:nvSpPr>
                  <p:cNvPr id="24631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</p:grpSp>
            <p:sp>
              <p:nvSpPr>
                <p:cNvPr id="24614" name="Rectangle 12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en-US" sz="1050" b="1">
                    <a:latin typeface="Arial" charset="0"/>
                  </a:endParaRPr>
                </a:p>
              </p:txBody>
            </p:sp>
            <p:sp>
              <p:nvSpPr>
                <p:cNvPr id="24615" name="Line 13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16" name="Line 13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17" name="Line 13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18" name="Line 13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19" name="Line 13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0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1" name="Line 13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2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3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4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5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6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7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8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29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24593" name="Group 145"/>
              <p:cNvGrpSpPr>
                <a:grpSpLocks/>
              </p:cNvGrpSpPr>
              <p:nvPr/>
            </p:nvGrpSpPr>
            <p:grpSpPr bwMode="auto">
              <a:xfrm>
                <a:off x="1888" y="3729"/>
                <a:ext cx="1984" cy="118"/>
                <a:chOff x="-141" y="2876"/>
                <a:chExt cx="1984" cy="118"/>
              </a:xfrm>
            </p:grpSpPr>
            <p:grpSp>
              <p:nvGrpSpPr>
                <p:cNvPr id="24594" name="Group 14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24611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  <p:sp>
                <p:nvSpPr>
                  <p:cNvPr id="24612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 lIns="34290" tIns="0" rIns="0" bIns="0" anchor="ctr"/>
                  <a:lstStyle/>
                  <a:p>
                    <a:endParaRPr lang="en-US" sz="900" b="1">
                      <a:latin typeface="Arial" charset="0"/>
                    </a:endParaRPr>
                  </a:p>
                </p:txBody>
              </p:sp>
            </p:grpSp>
            <p:sp>
              <p:nvSpPr>
                <p:cNvPr id="24595" name="Rectangle 14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en-US" sz="1050" b="1">
                    <a:latin typeface="Arial" charset="0"/>
                  </a:endParaRPr>
                </a:p>
              </p:txBody>
            </p:sp>
            <p:sp>
              <p:nvSpPr>
                <p:cNvPr id="24596" name="Line 15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597" name="Line 15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598" name="Line 15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599" name="Line 15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0" name="Line 15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1" name="Line 15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2" name="Line 15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3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4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5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6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7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8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09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  <p:sp>
              <p:nvSpPr>
                <p:cNvPr id="24610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24583" name="Text Box 174"/>
          <p:cNvSpPr txBox="1">
            <a:spLocks noChangeArrowheads="1"/>
          </p:cNvSpPr>
          <p:nvPr/>
        </p:nvSpPr>
        <p:spPr bwMode="auto">
          <a:xfrm>
            <a:off x="670040" y="1330447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GPU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566895" y="963353"/>
            <a:ext cx="2670230" cy="76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1579372" y="1480637"/>
            <a:ext cx="2657753" cy="38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804561" y="1969307"/>
            <a:ext cx="481690" cy="1765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97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731">
        <p:fade/>
      </p:transition>
    </mc:Choice>
    <mc:Fallback xmlns="">
      <p:transition spd="med" advTm="107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sz="2300" dirty="0">
                <a:solidFill>
                  <a:srgbClr val="76B900"/>
                </a:solidFill>
              </a:rPr>
              <a:t>Winning Applications Use Both CPU and GPU 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258887"/>
            <a:ext cx="3055938" cy="22272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800" dirty="0"/>
              <a:t>CPUs for sequential parts where latency matters</a:t>
            </a:r>
          </a:p>
          <a:p>
            <a:pPr lvl="1" eaLnBrk="1" hangingPunct="1"/>
            <a:r>
              <a:rPr lang="en-US" sz="1500" dirty="0"/>
              <a:t>CPUs can be </a:t>
            </a:r>
            <a:r>
              <a:rPr lang="en-US" sz="1500" dirty="0" smtClean="0"/>
              <a:t>10X+ </a:t>
            </a:r>
            <a:r>
              <a:rPr lang="en-US" sz="1500" dirty="0"/>
              <a:t>faster than GPUs for sequential code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6628" name="Content Placeholder 3"/>
          <p:cNvSpPr>
            <a:spLocks noGrp="1"/>
          </p:cNvSpPr>
          <p:nvPr>
            <p:ph sz="half" idx="4294967295"/>
          </p:nvPr>
        </p:nvSpPr>
        <p:spPr>
          <a:xfrm>
            <a:off x="3800475" y="1258887"/>
            <a:ext cx="3057525" cy="22272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800" dirty="0"/>
              <a:t>GPUs for parallel parts where throughput wins</a:t>
            </a:r>
          </a:p>
          <a:p>
            <a:pPr lvl="1" eaLnBrk="1" hangingPunct="1"/>
            <a:r>
              <a:rPr lang="en-US" sz="1500" dirty="0"/>
              <a:t>GPUs can be </a:t>
            </a:r>
            <a:r>
              <a:rPr lang="en-US" sz="1500" dirty="0" smtClean="0"/>
              <a:t>10X+ </a:t>
            </a:r>
            <a:r>
              <a:rPr lang="en-US" sz="1500" dirty="0"/>
              <a:t>faster than CPUs for parallel code</a:t>
            </a:r>
          </a:p>
        </p:txBody>
      </p:sp>
      <p:sp>
        <p:nvSpPr>
          <p:cNvPr id="92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B43BC92-BD9D-485A-8ABA-79F0D1C9A810}" type="slidenum">
              <a:rPr lang="en-US" smtClean="0"/>
              <a:pPr>
                <a:defRPr/>
              </a:pPr>
              <a:t>7</a:t>
            </a:fld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27">
        <p:fade/>
      </p:transition>
    </mc:Choice>
    <mc:Fallback xmlns="">
      <p:transition spd="med" advTm="639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76B900"/>
                </a:solidFill>
              </a:rPr>
              <a:t>GPU computing </a:t>
            </a:r>
            <a:r>
              <a:rPr lang="en-US" sz="2300" dirty="0" smtClean="0">
                <a:solidFill>
                  <a:srgbClr val="76B900"/>
                </a:solidFill>
              </a:rPr>
              <a:t>reading resources</a:t>
            </a:r>
            <a:endParaRPr lang="en-US" sz="2300" dirty="0">
              <a:solidFill>
                <a:srgbClr val="76B900"/>
              </a:solidFill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078" y="958591"/>
            <a:ext cx="2049066" cy="257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42" y="958592"/>
            <a:ext cx="2049066" cy="257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04542" y="3643268"/>
            <a:ext cx="293905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1350" dirty="0">
                <a:solidFill>
                  <a:schemeClr val="tx2"/>
                </a:solidFill>
              </a:rPr>
              <a:t>90 articles in two volumes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840">
        <p:fade/>
      </p:transition>
    </mc:Choice>
    <mc:Fallback xmlns="">
      <p:transition spd="med" advTm="248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416753" cy="438582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sz="2000" dirty="0">
                <a:solidFill>
                  <a:srgbClr val="76B900"/>
                </a:solidFill>
              </a:rPr>
              <a:t>Heterogeneous </a:t>
            </a:r>
            <a:r>
              <a:rPr lang="en-US" sz="2000" dirty="0" smtClean="0">
                <a:solidFill>
                  <a:srgbClr val="76B900"/>
                </a:solidFill>
              </a:rPr>
              <a:t>Parallel Computing in Many Disciplines</a:t>
            </a:r>
            <a:endParaRPr lang="en-US" sz="2000" dirty="0">
              <a:solidFill>
                <a:srgbClr val="76B900"/>
              </a:solidFill>
            </a:endParaRPr>
          </a:p>
        </p:txBody>
      </p:sp>
      <p:sp>
        <p:nvSpPr>
          <p:cNvPr id="5139" name="Slide Number Placeholder 18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7A7D27-62F3-4F2E-8F97-F63600A6610B}" type="slidenum">
              <a:rPr lang="en-US" smtClean="0"/>
              <a:pPr>
                <a:defRPr/>
              </a:pPr>
              <a:t>9</a:t>
            </a:fld>
            <a:endParaRPr lang="en-US" smtClean="0"/>
          </a:p>
        </p:txBody>
      </p:sp>
      <p:sp>
        <p:nvSpPr>
          <p:cNvPr id="5" name="Rounded Rectangle 4"/>
          <p:cNvSpPr/>
          <p:nvPr/>
        </p:nvSpPr>
        <p:spPr>
          <a:xfrm>
            <a:off x="288131" y="1388567"/>
            <a:ext cx="1172766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Financial Analysis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963" y="1376958"/>
            <a:ext cx="1172766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Scientific Simulation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937272" y="1362671"/>
            <a:ext cx="1237059" cy="550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Engineering Simulation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268392" y="1369814"/>
            <a:ext cx="1172765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Data Intensive Analytics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61411" y="1362671"/>
            <a:ext cx="1172765" cy="550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Medical Imaging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03611" y="2093119"/>
            <a:ext cx="1172765" cy="550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Digital Audio Processing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56324" y="2062758"/>
            <a:ext cx="1173956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Computer Vision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04963" y="2077939"/>
            <a:ext cx="1172766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Digital Video Processing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68392" y="2048471"/>
            <a:ext cx="1172765" cy="550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Biomedical Informatics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555456" y="2059186"/>
            <a:ext cx="1172766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Electronic Design Automation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268391" y="2781066"/>
            <a:ext cx="1172765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Statistical Modeling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68390" y="3571675"/>
            <a:ext cx="1172765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Ray Tracing Rendering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555456" y="3563221"/>
            <a:ext cx="1172765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Interactive Physics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561410" y="2789017"/>
            <a:ext cx="1172766" cy="551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Numerical Methods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2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166">
        <p:fade/>
      </p:transition>
    </mc:Choice>
    <mc:Fallback xmlns="">
      <p:transition spd="med" advTm="481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7|4.9|9.1|7.2|10.2|1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4.8|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8.5|13.9"/>
</p:tagLst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1.22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Props1.xml><?xml version="1.0" encoding="utf-8"?>
<ds:datastoreItem xmlns:ds="http://schemas.openxmlformats.org/officeDocument/2006/customXml" ds:itemID="{6772E039-4FEE-404B-9779-EF6DDE9DA295}"/>
</file>

<file path=customXml/itemProps2.xml><?xml version="1.0" encoding="utf-8"?>
<ds:datastoreItem xmlns:ds="http://schemas.openxmlformats.org/officeDocument/2006/customXml" ds:itemID="{30F7D4ED-B03C-49B3-A2AE-78E35852D20B}"/>
</file>

<file path=customXml/itemProps3.xml><?xml version="1.0" encoding="utf-8"?>
<ds:datastoreItem xmlns:ds="http://schemas.openxmlformats.org/officeDocument/2006/customXml" ds:itemID="{ABFD4926-FD3A-4B40-A224-AC0A645594F5}"/>
</file>

<file path=docProps/app.xml><?xml version="1.0" encoding="utf-8"?>
<Properties xmlns="http://schemas.openxmlformats.org/officeDocument/2006/extended-properties" xmlns:vt="http://schemas.openxmlformats.org/officeDocument/2006/docPropsVTypes">
  <Template>Lecture-1-1-overview-2015-JBungo-Comments-8.17.15</Template>
  <TotalTime>1569</TotalTime>
  <Words>319</Words>
  <Application>Microsoft Office PowerPoint</Application>
  <PresentationFormat>Custom</PresentationFormat>
  <Paragraphs>92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 Unicode MS</vt:lpstr>
      <vt:lpstr>Albany</vt:lpstr>
      <vt:lpstr>Arial</vt:lpstr>
      <vt:lpstr>HG Mincho Light J</vt:lpstr>
      <vt:lpstr>MS PGothic</vt:lpstr>
      <vt:lpstr>Trebuchet MS</vt:lpstr>
      <vt:lpstr>2_Title &amp; Bullet </vt:lpstr>
      <vt:lpstr>Lecture 1.2 – Course Introduction</vt:lpstr>
      <vt:lpstr>Objectives</vt:lpstr>
      <vt:lpstr>Heterogeneous Parallel Computing</vt:lpstr>
      <vt:lpstr>CPU and GPU are designed very differently</vt:lpstr>
      <vt:lpstr>CPUs: Latency Oriented Design </vt:lpstr>
      <vt:lpstr>GPUs: Throughput Oriented Design</vt:lpstr>
      <vt:lpstr>Winning Applications Use Both CPU and GPU </vt:lpstr>
      <vt:lpstr>GPU computing reading resources</vt:lpstr>
      <vt:lpstr>Heterogeneous Parallel Computing in Many Disciplines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01 - Course Introduction</dc:title>
  <dc:creator>Cook, Colleen N</dc:creator>
  <cp:lastModifiedBy>Andrew Schuh</cp:lastModifiedBy>
  <cp:revision>43</cp:revision>
  <dcterms:created xsi:type="dcterms:W3CDTF">2013-11-15T21:49:21Z</dcterms:created>
  <dcterms:modified xsi:type="dcterms:W3CDTF">2015-11-15T08:43:39Z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Module">
    <vt:r8>1</vt:r8>
  </property>
  <property fmtid="{D5CDD505-2E9C-101B-9397-08002B2CF9AE}" pid="4" name="Evaluation Kit Module">
    <vt:bool>true</vt:bool>
  </property>
</Properties>
</file>